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9144000" cy="6858000"/>
  <p:defaultTextStyle>
    <a:defPPr>
      <a:defRPr lang="en-US"/>
    </a:defPPr>
    <a:lvl1pPr marL="0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47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440" y="96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27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744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9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578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849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935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721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53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23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32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468EF-3FA5-4D4E-B227-3FEB5DC3B9F3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9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995" y="464281"/>
            <a:ext cx="4199342" cy="614484"/>
          </a:xfrm>
        </p:spPr>
        <p:txBody>
          <a:bodyPr>
            <a:normAutofit fontScale="90000"/>
          </a:bodyPr>
          <a:lstStyle/>
          <a:p>
            <a:r>
              <a:rPr lang="it-IT" sz="4000" baseline="30000" dirty="0" err="1">
                <a:solidFill>
                  <a:schemeClr val="accent3">
                    <a:lumMod val="75000"/>
                  </a:schemeClr>
                </a:solidFill>
                <a:latin typeface="Calibri"/>
                <a:cs typeface="Calibri"/>
              </a:rPr>
              <a:t>Tool</a:t>
            </a:r>
            <a:r>
              <a:rPr lang="it-IT" sz="4000" baseline="30000" dirty="0">
                <a:solidFill>
                  <a:schemeClr val="accent3">
                    <a:lumMod val="75000"/>
                  </a:schemeClr>
                </a:solidFill>
                <a:latin typeface="Calibri"/>
                <a:cs typeface="Calibri"/>
              </a:rPr>
              <a:t> 1: Preventive </a:t>
            </a:r>
            <a:r>
              <a:rPr lang="it-IT" sz="4000" baseline="30000" dirty="0" err="1">
                <a:solidFill>
                  <a:schemeClr val="accent3">
                    <a:lumMod val="75000"/>
                  </a:schemeClr>
                </a:solidFill>
                <a:latin typeface="Calibri"/>
                <a:cs typeface="Calibri"/>
              </a:rPr>
              <a:t>diagnosis</a:t>
            </a:r>
            <a:endParaRPr lang="en-US" sz="4000" dirty="0">
              <a:solidFill>
                <a:schemeClr val="accent3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995" y="1336332"/>
            <a:ext cx="5302301" cy="675875"/>
          </a:xfrm>
        </p:spPr>
        <p:txBody>
          <a:bodyPr>
            <a:normAutofit fontScale="55000" lnSpcReduction="20000"/>
          </a:bodyPr>
          <a:lstStyle/>
          <a:p>
            <a:r>
              <a:rPr lang="en-US" baseline="30000" dirty="0"/>
              <a:t>Evaluate your situation (weak = 1 / strong = 10)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34337" y="448841"/>
            <a:ext cx="5685156" cy="742264"/>
          </a:xfrm>
          <a:prstGeom prst="rect">
            <a:avLst/>
          </a:prstGeom>
        </p:spPr>
        <p:txBody>
          <a:bodyPr vert="horz" lIns="147493" tIns="73746" rIns="147493" bIns="73746" rtlCol="0" anchor="ctr">
            <a:noAutofit/>
          </a:bodyPr>
          <a:lstStyle>
            <a:lvl1pPr algn="ctr" defTabSz="737464" rtl="0" eaLnBrk="1" latinLnBrk="0" hangingPunct="1">
              <a:spcBef>
                <a:spcPct val="0"/>
              </a:spcBef>
              <a:buNone/>
              <a:defRPr sz="7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aseline="30000" dirty="0">
                <a:solidFill>
                  <a:schemeClr val="accent3">
                    <a:lumMod val="75000"/>
                  </a:schemeClr>
                </a:solidFill>
              </a:rPr>
              <a:t>Self-diagnosis</a:t>
            </a:r>
          </a:p>
        </p:txBody>
      </p:sp>
      <p:pic>
        <p:nvPicPr>
          <p:cNvPr id="5" name="Picture 4" descr="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74" y="1650402"/>
            <a:ext cx="5389521" cy="41940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6413" y="5844442"/>
            <a:ext cx="689361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aseline="30000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Human</a:t>
            </a:r>
            <a:endParaRPr lang="fr-FR" sz="2000" baseline="30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5039" y="5825307"/>
            <a:ext cx="148836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000" baseline="30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Strategy/</a:t>
            </a:r>
          </a:p>
          <a:p>
            <a:pPr algn="ctr"/>
            <a:r>
              <a:rPr lang="it-IT" sz="2000" baseline="30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Commercial</a:t>
            </a:r>
          </a:p>
        </p:txBody>
      </p:sp>
      <p:sp>
        <p:nvSpPr>
          <p:cNvPr id="8" name="Rectangle 7"/>
          <p:cNvSpPr/>
          <p:nvPr/>
        </p:nvSpPr>
        <p:spPr>
          <a:xfrm>
            <a:off x="2695707" y="5825307"/>
            <a:ext cx="1054898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aseline="30000" dirty="0">
                <a:solidFill>
                  <a:schemeClr val="accent5">
                    <a:lumMod val="75000"/>
                  </a:schemeClr>
                </a:solidFill>
              </a:rPr>
              <a:t>Production/</a:t>
            </a:r>
          </a:p>
          <a:p>
            <a:pPr algn="ctr"/>
            <a:r>
              <a:rPr lang="en-US" sz="2000" baseline="30000" dirty="0">
                <a:solidFill>
                  <a:schemeClr val="accent5">
                    <a:lumMod val="75000"/>
                  </a:schemeClr>
                </a:solidFill>
              </a:rPr>
              <a:t>Supply chain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13899" y="5825307"/>
            <a:ext cx="788296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000" baseline="30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Finances</a:t>
            </a:r>
            <a:endParaRPr lang="pt-BR" sz="2000" baseline="30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20934" y="5814414"/>
            <a:ext cx="543254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Legal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534559"/>
              </p:ext>
            </p:extLst>
          </p:nvPr>
        </p:nvGraphicFramePr>
        <p:xfrm>
          <a:off x="505274" y="6638755"/>
          <a:ext cx="6098685" cy="2763271"/>
        </p:xfrm>
        <a:graphic>
          <a:graphicData uri="http://schemas.openxmlformats.org/drawingml/2006/table">
            <a:tbl>
              <a:tblPr firstRow="1" firstCol="1" lastRow="1" lastCol="1" bandRow="1">
                <a:tableStyleId>{5FD0F851-EC5A-4D38-B0AD-8093EC10F338}</a:tableStyleId>
              </a:tblPr>
              <a:tblGrid>
                <a:gridCol w="12197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7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7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7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7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98696"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ACTION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IMPACT</a:t>
                      </a:r>
                    </a:p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(b)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FEASIBILITY</a:t>
                      </a:r>
                    </a:p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(bxc)</a:t>
                      </a:r>
                    </a:p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EXPIRY</a:t>
                      </a:r>
                      <a:endParaRPr lang="sk-SK" sz="20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6063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505274" y="9679667"/>
            <a:ext cx="1779150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aseline="30000" dirty="0"/>
              <a:t>1 =WEAK   10=STRONG</a:t>
            </a:r>
          </a:p>
        </p:txBody>
      </p:sp>
      <p:pic>
        <p:nvPicPr>
          <p:cNvPr id="14" name="Picture 13" descr="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344" y="4260176"/>
            <a:ext cx="3250725" cy="323099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530361" y="1487648"/>
            <a:ext cx="2435342" cy="3247043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  <a:alpha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fr-FR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HUMAN</a:t>
            </a:r>
          </a:p>
          <a:p>
            <a:endParaRPr lang="en-US" sz="1500" baseline="30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 Clear loss of motivation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 Entrepreneur getting older</a:t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3 Entrepreneur physically exhausted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4</a:t>
            </a:r>
            <a:r>
              <a:rPr lang="sk-SK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Stress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5 Lack of support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6 Family instability</a:t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7 Difficulty adapting or opening up</a:t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8 Fear of change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9 Deterioration/failure to adjust skills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10 Autocracy (blocking others’ involvement, omniscient and omnipotent entrepreneur)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11 Departure of key employees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12 Dependence on one employee</a:t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(one ageing “specialist” employee)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13 Fragility of the </a:t>
            </a:r>
            <a:r>
              <a:rPr lang="en-US" sz="1500" baseline="30000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organisation</a:t>
            </a:r>
            <a:endParaRPr lang="en-US" sz="1500" baseline="30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14 Conflicts between shareholders</a:t>
            </a:r>
          </a:p>
          <a:p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15 Denial, running away</a:t>
            </a:r>
            <a:endParaRPr lang="en-US" sz="15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22156" y="6328009"/>
            <a:ext cx="2163506" cy="193899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de-DE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LEGAL</a:t>
            </a:r>
          </a:p>
          <a:p>
            <a:endParaRPr lang="en-US" sz="1500" baseline="30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 Idea theft</a:t>
            </a: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2 Changes to/tougher regulation</a:t>
            </a: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3 Commercial tensions (clients, suppliers, partners, distributors, etc.)</a:t>
            </a: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4 Acceptance of liability, etc.</a:t>
            </a:r>
            <a:b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Tax/legal risk</a:t>
            </a: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5 Risk of accidents</a:t>
            </a: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6 Right to operate</a:t>
            </a:r>
            <a:b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Permits/</a:t>
            </a:r>
            <a:r>
              <a:rPr lang="en-US" sz="1500" baseline="300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authorisations</a:t>
            </a:r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, leases</a:t>
            </a:r>
          </a:p>
          <a:p>
            <a:r>
              <a:rPr lang="en-US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7 Existence of self-employment</a:t>
            </a:r>
            <a:endParaRPr lang="en-US" sz="15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054640" y="7550933"/>
            <a:ext cx="2105018" cy="1554272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FINANCES</a:t>
            </a:r>
          </a:p>
          <a:p>
            <a:endParaRPr lang="en-US" sz="1500" baseline="30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s-ES_tradnl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 </a:t>
            </a:r>
            <a:r>
              <a:rPr lang="es-ES_tradnl" sz="1500" baseline="30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Margin</a:t>
            </a:r>
            <a:r>
              <a:rPr lang="es-ES_tradnl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s-ES_tradnl" sz="1500" baseline="30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loss</a:t>
            </a:r>
            <a:endParaRPr lang="es-ES_tradnl" sz="1500" baseline="30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3 Breaking-off of financing</a:t>
            </a:r>
          </a:p>
          <a:p>
            <a:r>
              <a:rPr lang="en-US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4 Inappropriate investments</a:t>
            </a:r>
          </a:p>
          <a:p>
            <a:r>
              <a:rPr lang="en-US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5 Cash flow tensions (insufficient liquidity)</a:t>
            </a:r>
          </a:p>
          <a:p>
            <a:r>
              <a:rPr lang="nl-NL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6 Bad </a:t>
            </a:r>
            <a:r>
              <a:rPr lang="nl-NL" sz="1500" baseline="30000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debts</a:t>
            </a:r>
            <a:endParaRPr lang="nl-NL" sz="1500" baseline="30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7 Unforeseen financial circumstances</a:t>
            </a:r>
            <a:endParaRPr lang="en-US" sz="15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534833" y="5635471"/>
            <a:ext cx="2207395" cy="2477601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PRODUCTION / SUPPLY CHAIN</a:t>
            </a:r>
          </a:p>
          <a:p>
            <a:endParaRPr lang="en-US" sz="1500" baseline="30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1 Declining productivity</a:t>
            </a:r>
            <a:b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Inefficient </a:t>
            </a:r>
            <a:r>
              <a:rPr lang="en-US" sz="1500" baseline="300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organisation</a:t>
            </a:r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(inconsistent stock levels, etc.)</a:t>
            </a:r>
            <a:b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Weakening production</a:t>
            </a:r>
          </a:p>
          <a:p>
            <a:r>
              <a:rPr lang="tr-TR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2 </a:t>
            </a:r>
            <a:r>
              <a:rPr lang="tr-TR" sz="1500" baseline="300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Rigidity</a:t>
            </a:r>
            <a:endParaRPr lang="tr-TR" sz="1500" baseline="30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3 Scarcity of resources </a:t>
            </a:r>
            <a:b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(raw materials, HR, etc.)</a:t>
            </a:r>
            <a:b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Supply difficulties</a:t>
            </a:r>
          </a:p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4 Condition of distribution channels</a:t>
            </a:r>
          </a:p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5 Hostile environment (urban, worldwide, etc.)</a:t>
            </a:r>
          </a:p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6 Bottlenecks</a:t>
            </a:r>
          </a:p>
          <a:p>
            <a:r>
              <a:rPr lang="en-US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7 Dated technology</a:t>
            </a:r>
            <a:endParaRPr lang="en-US" sz="15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201060" y="750131"/>
            <a:ext cx="3303915" cy="355481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de-DE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STRATEGY / COMMERCIAL</a:t>
            </a:r>
          </a:p>
          <a:p>
            <a:endParaRPr lang="en-US" sz="1500" baseline="30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 Failure to anticipate the market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 Low level of client intimacy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 Lack of strategic vision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 Business model breaking down/getting old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 Ageing or out-of-date value proposition, lack of commercial </a:t>
            </a:r>
            <a:r>
              <a:rPr lang="en-US" sz="1500" baseline="30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proactiveness</a:t>
            </a:r>
            <a:endParaRPr lang="en-US" sz="1500" baseline="30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6 Products accounting for too much turnover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7 Clients accounting for too much turnover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8 Shrinking number of clients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9 Shrinking number of loyal clients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10 Shrinking shopping cart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11 Increase in clients’ decision-making power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12 Clients’ sectors in decline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13 Loss of visibility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14 Competitors’ market share growing (direct or</a:t>
            </a:r>
            <a:b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indirect competition)</a:t>
            </a:r>
            <a:b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Customers turning to replacement products/</a:t>
            </a:r>
            <a:b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services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15 Commercial management errors (poor decisions)</a:t>
            </a:r>
          </a:p>
          <a:p>
            <a:r>
              <a:rPr lang="en-US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16 Growth impossible</a:t>
            </a:r>
            <a:endParaRPr lang="en-US" sz="15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" name="Picture 14" descr="0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3841" y="374771"/>
            <a:ext cx="1161134" cy="107876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05272" y="10232897"/>
            <a:ext cx="57573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aseline="30000" dirty="0"/>
              <a:t>This publication has been produced with the financial support of the Justice </a:t>
            </a:r>
            <a:r>
              <a:rPr lang="en-US" sz="900" baseline="30000" dirty="0" err="1"/>
              <a:t>Programme</a:t>
            </a:r>
            <a:r>
              <a:rPr lang="en-US" sz="900" baseline="30000" dirty="0"/>
              <a:t> of the European Union. The contents of this publication are the sole responsibility </a:t>
            </a:r>
          </a:p>
          <a:p>
            <a:r>
              <a:rPr lang="en-US" sz="900" baseline="30000" dirty="0"/>
              <a:t>of the PRE-SOLVE consortium and can in no way be taken to reflect the views of the European Commission.</a:t>
            </a:r>
          </a:p>
        </p:txBody>
      </p:sp>
      <p:pic>
        <p:nvPicPr>
          <p:cNvPr id="22" name="Picture 21" descr="europ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190" y="9813343"/>
            <a:ext cx="831866" cy="578313"/>
          </a:xfrm>
          <a:prstGeom prst="rect">
            <a:avLst/>
          </a:prstGeom>
        </p:spPr>
      </p:pic>
      <p:pic>
        <p:nvPicPr>
          <p:cNvPr id="23" name="Picture 22" descr="Ce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278" y="9731601"/>
            <a:ext cx="676334" cy="660055"/>
          </a:xfrm>
          <a:prstGeom prst="rect">
            <a:avLst/>
          </a:prstGeom>
        </p:spPr>
      </p:pic>
      <p:pic>
        <p:nvPicPr>
          <p:cNvPr id="24" name="Picture 23" descr="beci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241" y="9906583"/>
            <a:ext cx="852871" cy="48358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0158833" y="9828426"/>
            <a:ext cx="1030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Co-funded by the </a:t>
            </a:r>
            <a:br>
              <a:rPr lang="en-US" sz="800" b="1" baseline="30000" dirty="0"/>
            </a:br>
            <a:r>
              <a:rPr lang="en-US" sz="800" b="1" baseline="30000" dirty="0"/>
              <a:t>Justice </a:t>
            </a:r>
            <a:r>
              <a:rPr lang="en-US" sz="800" b="1" baseline="30000" dirty="0" err="1"/>
              <a:t>Programme</a:t>
            </a:r>
            <a:r>
              <a:rPr lang="en-US" sz="800" b="1" baseline="30000" dirty="0"/>
              <a:t> </a:t>
            </a:r>
          </a:p>
          <a:p>
            <a:r>
              <a:rPr lang="en-US" sz="800" b="1" baseline="30000" dirty="0"/>
              <a:t>of the European Union</a:t>
            </a:r>
          </a:p>
        </p:txBody>
      </p:sp>
      <p:pic>
        <p:nvPicPr>
          <p:cNvPr id="27" name="Picture 26" descr="Logo_EUROCHAMBRES_colou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23" y="9977030"/>
            <a:ext cx="1215946" cy="309162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1189192" y="9823296"/>
            <a:ext cx="730193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Coordinated by           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997205" y="9800419"/>
            <a:ext cx="1363656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Developed with the expertise of</a:t>
            </a:r>
          </a:p>
        </p:txBody>
      </p:sp>
    </p:spTree>
    <p:extLst>
      <p:ext uri="{BB962C8B-B14F-4D97-AF65-F5344CB8AC3E}">
        <p14:creationId xmlns:p14="http://schemas.microsoft.com/office/powerpoint/2010/main" val="4022825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Office PowerPoint</Application>
  <PresentationFormat>Custom</PresentationFormat>
  <Paragraphs>83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Tool 1: Preventive diagnosis</vt:lpstr>
    </vt:vector>
  </TitlesOfParts>
  <Company>ESAPV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 1: Preventive diagnosis</dc:title>
  <dc:creator>guillaume ancion</dc:creator>
  <cp:lastModifiedBy>StefanK</cp:lastModifiedBy>
  <cp:revision>7</cp:revision>
  <dcterms:created xsi:type="dcterms:W3CDTF">2017-01-30T20:01:11Z</dcterms:created>
  <dcterms:modified xsi:type="dcterms:W3CDTF">2017-03-10T12:36:57Z</dcterms:modified>
</cp:coreProperties>
</file>